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sldIdLst>
    <p:sldId id="256" r:id="rId3"/>
    <p:sldId id="257" r:id="rId4"/>
    <p:sldId id="258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65" r:id="rId13"/>
    <p:sldId id="259" r:id="rId14"/>
    <p:sldId id="260" r:id="rId15"/>
    <p:sldId id="261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7" d="100"/>
          <a:sy n="107" d="100"/>
        </p:scale>
        <p:origin x="-90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44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91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066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962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773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513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700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930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46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041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20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5161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8643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833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6173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2121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8029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3837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7959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7904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674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577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11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95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38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96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65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50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42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3D103-891E-4AE4-9D8B-77BB2702B1C6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CAE13-30AE-40CF-A350-479CDBA912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67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9225" y="179919"/>
            <a:ext cx="11315700" cy="658282"/>
          </a:xfrm>
        </p:spPr>
        <p:txBody>
          <a:bodyPr>
            <a:noAutofit/>
          </a:bodyPr>
          <a:lstStyle/>
          <a:p>
            <a:pPr algn="ctr"/>
            <a:r>
              <a:rPr lang="ru-RU" sz="2500" b="1" dirty="0">
                <a:solidFill>
                  <a:srgbClr val="002060"/>
                </a:solidFill>
              </a:rPr>
              <a:t>КГП на ПХВ «</a:t>
            </a:r>
            <a:r>
              <a:rPr lang="ru-RU" sz="2500" b="1" dirty="0" err="1">
                <a:solidFill>
                  <a:srgbClr val="002060"/>
                </a:solidFill>
              </a:rPr>
              <a:t>Усть-Каменогорский</a:t>
            </a:r>
            <a:r>
              <a:rPr lang="ru-RU" sz="2500" b="1" dirty="0">
                <a:solidFill>
                  <a:srgbClr val="002060"/>
                </a:solidFill>
              </a:rPr>
              <a:t> высший медицинский колледж»</a:t>
            </a:r>
            <a:br>
              <a:rPr lang="ru-RU" sz="2500" b="1" dirty="0">
                <a:solidFill>
                  <a:srgbClr val="002060"/>
                </a:solidFill>
              </a:rPr>
            </a:br>
            <a:endParaRPr lang="ru-RU" sz="25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4" y="0"/>
            <a:ext cx="1279525" cy="127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49499" y="982828"/>
            <a:ext cx="9182100" cy="5064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РЕСПУБЛИКАНСКИЙ КРУГЛЫЙ СТОЛ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«Актуальные вопросы организации учебного процесса в период изменений нормативно-правовых актов системы </a:t>
            </a:r>
            <a:r>
              <a:rPr lang="ru-RU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ТиПО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 ведения некоторых обязательных документов согласно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приказу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Министра образования №130 от 06.04.2020 с изменениями на 07.2023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Р.А. </a:t>
            </a:r>
            <a:r>
              <a:rPr lang="ru-RU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Иматова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заместитель директора по УПР</a:t>
            </a:r>
            <a:endParaRPr lang="en-US" sz="28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079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28775" y="1019175"/>
            <a:ext cx="9991725" cy="4520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Приложению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 государственному общеобязательному стандарту технического и профессионального образования «Требования к объему учебной нагрузки технического и профессионального образования для уровней квалифицированных рабочих кадров и специалиста среднего звена» - Производственное обучение и профессиональная практика* должны составлять не менее 40 % от общего объема учебного времени обязательного обучения, что составляет 72/1728 – 96/2304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871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0"/>
            <a:ext cx="563835" cy="560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947401"/>
              </p:ext>
            </p:extLst>
          </p:nvPr>
        </p:nvGraphicFramePr>
        <p:xfrm>
          <a:off x="1013483" y="0"/>
          <a:ext cx="10959442" cy="6870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159">
                  <a:extLst>
                    <a:ext uri="{9D8B030D-6E8A-4147-A177-3AD203B41FA5}">
                      <a16:colId xmlns="" xmlns:a16="http://schemas.microsoft.com/office/drawing/2014/main" val="987148987"/>
                    </a:ext>
                  </a:extLst>
                </a:gridCol>
                <a:gridCol w="5270093">
                  <a:extLst>
                    <a:ext uri="{9D8B030D-6E8A-4147-A177-3AD203B41FA5}">
                      <a16:colId xmlns="" xmlns:a16="http://schemas.microsoft.com/office/drawing/2014/main" val="4139852375"/>
                    </a:ext>
                  </a:extLst>
                </a:gridCol>
                <a:gridCol w="2630595">
                  <a:extLst>
                    <a:ext uri="{9D8B030D-6E8A-4147-A177-3AD203B41FA5}">
                      <a16:colId xmlns="" xmlns:a16="http://schemas.microsoft.com/office/drawing/2014/main" val="1845837001"/>
                    </a:ext>
                  </a:extLst>
                </a:gridCol>
                <a:gridCol w="2630595">
                  <a:extLst>
                    <a:ext uri="{9D8B030D-6E8A-4147-A177-3AD203B41FA5}">
                      <a16:colId xmlns="" xmlns:a16="http://schemas.microsoft.com/office/drawing/2014/main" val="2240520477"/>
                    </a:ext>
                  </a:extLst>
                </a:gridCol>
              </a:tblGrid>
              <a:tr h="67100"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1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</a:rPr>
                        <a:t>Наименование циклов, дисциплин и видов учебной деятельности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</a:rPr>
                        <a:t>Количество кредитов и (или) </a:t>
                      </a:r>
                      <a:r>
                        <a:rPr lang="ru-RU" sz="1150" dirty="0" smtClean="0">
                          <a:solidFill>
                            <a:schemeClr val="tx1"/>
                          </a:solidFill>
                          <a:effectLst/>
                        </a:rPr>
                        <a:t>часов                                                      </a:t>
                      </a:r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Приложение 1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42908291"/>
                  </a:ext>
                </a:extLst>
              </a:tr>
              <a:tr h="1286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>
                          <a:effectLst/>
                        </a:rPr>
                        <a:t>на базе основного среднего образования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dirty="0">
                          <a:effectLst/>
                        </a:rPr>
                        <a:t>на базе общего среднего образования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67125248"/>
                  </a:ext>
                </a:extLst>
              </a:tr>
              <a:tr h="67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effectLst/>
                        </a:rPr>
                        <a:t>2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>
                          <a:effectLst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>
                          <a:effectLst/>
                        </a:rPr>
                        <a:t>4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25383634"/>
                  </a:ext>
                </a:extLst>
              </a:tr>
              <a:tr h="67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1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dirty="0" err="1" smtClean="0">
                          <a:effectLst/>
                          <a:highlight>
                            <a:srgbClr val="FFFF00"/>
                          </a:highlight>
                        </a:rPr>
                        <a:t>Квалифицированные</a:t>
                      </a:r>
                      <a:r>
                        <a:rPr lang="en-US" sz="1150" b="1" dirty="0" smtClean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en-US" sz="1150" b="1" dirty="0" err="1" smtClean="0">
                          <a:effectLst/>
                          <a:highlight>
                            <a:srgbClr val="FFFF00"/>
                          </a:highlight>
                        </a:rPr>
                        <a:t>рабочие</a:t>
                      </a:r>
                      <a:r>
                        <a:rPr lang="en-US" sz="1150" b="1" dirty="0" smtClean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en-US" sz="1150" b="1" dirty="0" err="1" smtClean="0">
                          <a:effectLst/>
                          <a:highlight>
                            <a:srgbClr val="FFFF00"/>
                          </a:highlight>
                        </a:rPr>
                        <a:t>кадры</a:t>
                      </a:r>
                      <a:endParaRPr lang="ru-RU" sz="115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9806881"/>
                  </a:ext>
                </a:extLst>
              </a:tr>
              <a:tr h="128627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Общеобразовательные дисциплины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60/1440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-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202401"/>
                  </a:ext>
                </a:extLst>
              </a:tr>
              <a:tr h="128627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1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 err="1">
                          <a:effectLst/>
                        </a:rPr>
                        <a:t>Общегуманитарные</a:t>
                      </a:r>
                      <a:r>
                        <a:rPr lang="en-US" sz="1150" b="1" dirty="0">
                          <a:effectLst/>
                        </a:rPr>
                        <a:t> </a:t>
                      </a:r>
                      <a:r>
                        <a:rPr lang="en-US" sz="1150" b="1" dirty="0" err="1">
                          <a:effectLst/>
                        </a:rPr>
                        <a:t>дисциплины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+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+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67923362"/>
                  </a:ext>
                </a:extLst>
              </a:tr>
              <a:tr h="128627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1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Общепрофессиональные дисциплины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+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+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29243266"/>
                  </a:ext>
                </a:extLst>
              </a:tr>
              <a:tr h="67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1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Специальные дисциплины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+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+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49274029"/>
                  </a:ext>
                </a:extLst>
              </a:tr>
              <a:tr h="190154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1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b="1" dirty="0">
                          <a:effectLst/>
                        </a:rPr>
                        <a:t>Производственное обучение и профессиональная практика*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b="1">
                          <a:effectLst/>
                        </a:rPr>
                        <a:t>не менее 40 % от общего объема учебного времени на обязательного обучение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83809271"/>
                  </a:ext>
                </a:extLst>
              </a:tr>
              <a:tr h="67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1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 err="1">
                          <a:effectLst/>
                        </a:rPr>
                        <a:t>Промежуточная</a:t>
                      </a:r>
                      <a:r>
                        <a:rPr lang="en-US" sz="1150" b="1" dirty="0">
                          <a:effectLst/>
                        </a:rPr>
                        <a:t> </a:t>
                      </a:r>
                      <a:r>
                        <a:rPr lang="en-US" sz="1150" b="1" dirty="0" err="1">
                          <a:effectLst/>
                        </a:rPr>
                        <a:t>аттестация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+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+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24502912"/>
                  </a:ext>
                </a:extLst>
              </a:tr>
              <a:tr h="67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1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Итоговая аттестация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>
                          <a:effectLst/>
                        </a:rPr>
                        <a:t>+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+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93954132"/>
                  </a:ext>
                </a:extLst>
              </a:tr>
              <a:tr h="326798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5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5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 err="1" smtClean="0">
                          <a:effectLst/>
                        </a:rPr>
                        <a:t>Итого</a:t>
                      </a:r>
                      <a:r>
                        <a:rPr lang="en-US" sz="1150" b="1" dirty="0" smtClean="0">
                          <a:effectLst/>
                        </a:rPr>
                        <a:t> </a:t>
                      </a:r>
                      <a:r>
                        <a:rPr lang="en-US" sz="1150" b="1" dirty="0" err="1">
                          <a:effectLst/>
                        </a:rPr>
                        <a:t>на</a:t>
                      </a:r>
                      <a:r>
                        <a:rPr lang="en-US" sz="1150" b="1" dirty="0">
                          <a:effectLst/>
                        </a:rPr>
                        <a:t> </a:t>
                      </a:r>
                      <a:r>
                        <a:rPr lang="en-US" sz="1150" b="1" dirty="0" err="1">
                          <a:effectLst/>
                        </a:rPr>
                        <a:t>обязательное</a:t>
                      </a:r>
                      <a:r>
                        <a:rPr lang="en-US" sz="1150" b="1" dirty="0">
                          <a:effectLst/>
                        </a:rPr>
                        <a:t> </a:t>
                      </a:r>
                      <a:r>
                        <a:rPr lang="en-US" sz="1150" b="1" dirty="0" err="1">
                          <a:effectLst/>
                        </a:rPr>
                        <a:t>обучение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>
                          <a:effectLst/>
                        </a:rPr>
                        <a:t>120/2880-180/4320**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60/1440-120/2880**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7465617"/>
                  </a:ext>
                </a:extLst>
              </a:tr>
              <a:tr h="67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Факультативные занятия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b="1" dirty="0">
                          <a:effectLst/>
                        </a:rPr>
                        <a:t>не более 4 часов в неделю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56001192"/>
                  </a:ext>
                </a:extLst>
              </a:tr>
              <a:tr h="67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Консультации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b="1" dirty="0">
                          <a:effectLst/>
                        </a:rPr>
                        <a:t>не более 100 часов на учебный год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0829459"/>
                  </a:ext>
                </a:extLst>
              </a:tr>
              <a:tr h="190154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b="1" dirty="0">
                          <a:effectLst/>
                        </a:rPr>
                        <a:t>Общее количество учебной нагрузки на обучающегося в кредитах и (или) часах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>
                          <a:effectLst/>
                        </a:rPr>
                        <a:t>138/3312-207/4968**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69/1656-138/3312**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07578030"/>
                  </a:ext>
                </a:extLst>
              </a:tr>
              <a:tr h="286722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 err="1">
                          <a:effectLst/>
                          <a:highlight>
                            <a:srgbClr val="FFFF00"/>
                          </a:highlight>
                        </a:rPr>
                        <a:t>Специалист</a:t>
                      </a:r>
                      <a:r>
                        <a:rPr lang="en-US" sz="1150" b="1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en-US" sz="1150" b="1" dirty="0" err="1">
                          <a:effectLst/>
                          <a:highlight>
                            <a:srgbClr val="FFFF00"/>
                          </a:highlight>
                        </a:rPr>
                        <a:t>среднего</a:t>
                      </a:r>
                      <a:r>
                        <a:rPr lang="en-US" sz="1150" b="1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en-US" sz="1150" b="1" dirty="0" err="1">
                          <a:effectLst/>
                          <a:highlight>
                            <a:srgbClr val="FFFF00"/>
                          </a:highlight>
                        </a:rPr>
                        <a:t>звена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56845526"/>
                  </a:ext>
                </a:extLst>
              </a:tr>
              <a:tr h="128627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Общеобразовательные дисциплины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>
                          <a:effectLst/>
                        </a:rPr>
                        <a:t>60/1440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-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70951053"/>
                  </a:ext>
                </a:extLst>
              </a:tr>
              <a:tr h="128627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Общегуманитарные дисциплины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>
                          <a:effectLst/>
                        </a:rPr>
                        <a:t>+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+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53266194"/>
                  </a:ext>
                </a:extLst>
              </a:tr>
              <a:tr h="128627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Социально-экономические дисциплины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>
                          <a:effectLst/>
                        </a:rPr>
                        <a:t>+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+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66281074"/>
                  </a:ext>
                </a:extLst>
              </a:tr>
              <a:tr h="128627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Общепрофессиональные дисциплины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>
                          <a:effectLst/>
                        </a:rPr>
                        <a:t>+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+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9401498"/>
                  </a:ext>
                </a:extLst>
              </a:tr>
              <a:tr h="67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Специальные дисциплины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>
                          <a:effectLst/>
                        </a:rPr>
                        <a:t>+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>
                          <a:effectLst/>
                        </a:rPr>
                        <a:t>+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74941590"/>
                  </a:ext>
                </a:extLst>
              </a:tr>
              <a:tr h="190154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b="1">
                          <a:effectLst/>
                        </a:rPr>
                        <a:t>Производственное обучение и профессиональная практика*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b="1" dirty="0">
                          <a:effectLst/>
                        </a:rPr>
                        <a:t>не менее 40 % от общего объема учебного времени обязательного обучения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1351694"/>
                  </a:ext>
                </a:extLst>
              </a:tr>
              <a:tr h="67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Промежуточная аттестация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+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>
                          <a:effectLst/>
                        </a:rPr>
                        <a:t>+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90799196"/>
                  </a:ext>
                </a:extLst>
              </a:tr>
              <a:tr h="67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Итоговая аттестация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+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>
                          <a:effectLst/>
                        </a:rPr>
                        <a:t>+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89111053"/>
                  </a:ext>
                </a:extLst>
              </a:tr>
              <a:tr h="132342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  <a:highlight>
                            <a:srgbClr val="FFFF00"/>
                          </a:highlight>
                        </a:rPr>
                        <a:t>Итого на обязательное обучение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  <a:highlight>
                            <a:srgbClr val="FFFF00"/>
                          </a:highlight>
                        </a:rPr>
                        <a:t>180/4320-240/5760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>
                          <a:effectLst/>
                          <a:highlight>
                            <a:srgbClr val="FFFF00"/>
                          </a:highlight>
                        </a:rPr>
                        <a:t>120/2880-180/4320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41919720"/>
                  </a:ext>
                </a:extLst>
              </a:tr>
              <a:tr h="67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Факультативные занятия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b="1" dirty="0">
                          <a:effectLst/>
                        </a:rPr>
                        <a:t>не более 4 часов в неделю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5102624"/>
                  </a:ext>
                </a:extLst>
              </a:tr>
              <a:tr h="67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Консультации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b="1" dirty="0">
                          <a:effectLst/>
                        </a:rPr>
                        <a:t>не более 100 часов на учебный год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7471826"/>
                  </a:ext>
                </a:extLst>
              </a:tr>
              <a:tr h="190154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150" b="1">
                          <a:effectLst/>
                        </a:rPr>
                        <a:t>Общее количество учебной нагрузки на обучающегося в кредитах и (или) часах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>
                          <a:effectLst/>
                        </a:rPr>
                        <a:t>206/4944-274/6576**</a:t>
                      </a:r>
                      <a:endParaRPr lang="ru-RU" sz="115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50" b="1" dirty="0">
                          <a:effectLst/>
                        </a:rPr>
                        <a:t>138/3312-206/4944**</a:t>
                      </a: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7" marR="2787" marT="2787" marB="27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98442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961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885950" y="9971"/>
            <a:ext cx="9944100" cy="6848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 2 к приказу Министра здравоохранения Республики </a:t>
            </a:r>
            <a:r>
              <a:rPr lang="ru-RU" dirty="0" smtClean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Казахстан от 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июля 2022 года № ҚР ДСМ-63 регулирует организацию образовательного процесса в области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Глава 2.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Стандрта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«Требования к содержанию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c ориентиром на результаты обучения», пункт 2, определяет содержание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- Содержание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определяется образовательными программами и ориентируется на результаты обучения. Содержание образовательных программ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предусматривает освоение базовых и профессиональных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компетенций,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включающих теоретические занятия, выполнение лабораторно-практических работ,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прохождение производственного обучения и профессиональной практики. </a:t>
            </a:r>
            <a:endParaRPr lang="ru-RU" sz="1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Образовательные программы разрабатываются организациями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самостоятельно с участием работодателей на основе требований настоящего стандарта, ориентированное на конечные результаты обучения, отраженные в базовых и профессиональных компетенциях выпускника программ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по специальности и квалификации, предусмотренной в приложении 1 ГОСО, профессиональных стандартов (при наличии) и профессиональных стандартов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WorldSkills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уолдскилс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(при наличии). Образовательная программа включает: паспорт, рабочий учебный план и рабочие учебные программы.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Воспитательные компоненты образовательных программ направлены на привитие национальных ценностей, формирование патриотизма и гражданственности, развитие разносторонних интересов и способностей обучающихся.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470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47800" y="85688"/>
            <a:ext cx="10664169" cy="6591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Пункту 4,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образовательных программ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предусматривает изучение интегрированных в модули образовательных программ технического и профессионального образования с включением отдельных модулей или дисциплин образовательных программ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бакалавриата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Образовательные программы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структурируются на основе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компетентностного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подхода с применением кредитно-модульной технологии. Образовательные программы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разрабатываются организациями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на основе объединения соответствующих содержательных аспектов образовательных программ, необходимых для выполнения конкретной деятельности и формирования профессиональной компетентности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Пункт 8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определяет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организацию образовательного процесса  в области освоения профессиональных модулей. Согласно  указанному пункту профессиональные модули определяются организацией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самостоятельно. В целях расширения практического опыта освоения квалификации по усмотрению организации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реализуется индивидуальный компонент обучающегося через проектную работу в рамках профессиональных модулей. 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Образовательные программы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наряду с теоретическим обучением предусматривают прохождение производственного обучения и профессиональной практики.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Профессиональная практика подразделяется на учебную, производственную и преддипломную.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Сроки проведения и содержание производственного обучения и профессиональной практики определяются планом учебного процесса и рабочими учебными программами. Образовательные программы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с использованием дуального обучения предусматривают теоретическое обучение в организациях образования и не менее 60 % производственного обучения и профессиональной практики на базе предприятия (организации).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866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-15240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57350" y="440872"/>
            <a:ext cx="10363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kern="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пункту 9. </a:t>
            </a:r>
            <a:r>
              <a:rPr lang="ru-RU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рабочие учебные планы разрабатываются на основе модели учебного плана </a:t>
            </a:r>
            <a:r>
              <a:rPr lang="ru-RU" kern="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согласно приложению 2 настоящего стандарта. </a:t>
            </a:r>
            <a:endParaRPr lang="ru-RU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Рабочие учебные программы разрабатываются по всем модулям учебного плана с ориентиром на результаты обучения и утверждаются организацией </a:t>
            </a:r>
            <a:r>
              <a:rPr lang="ru-RU" kern="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образования.</a:t>
            </a:r>
            <a:endParaRPr lang="ru-RU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При разработке образовательных программ организации </a:t>
            </a:r>
            <a:r>
              <a:rPr lang="ru-RU" kern="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образования:</a:t>
            </a:r>
            <a:endParaRPr lang="ru-RU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1) самостоятельно определяют объем и содержание модулей и (или) дисциплин с сохранением общего количества кредитов и (или) часов, отведенное на обязательное обучение; </a:t>
            </a:r>
            <a:endParaRPr lang="ru-RU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2) определяют последовательность, перечень и количество модулей и (или) квалификаций в рамках одной специальности; </a:t>
            </a:r>
            <a:endParaRPr lang="ru-RU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3) выбирают различные технологии обучения, формы, методы организации и контроля учебного процесса. </a:t>
            </a:r>
            <a:endParaRPr lang="ru-RU" kern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В целях расширения практического опыта освоения квалификации по усмотрению организации </a:t>
            </a:r>
            <a:r>
              <a:rPr lang="ru-RU" kern="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реализуется индивидуальный компонент обучающегося через проектную работу в рамках профессиональных модулей</a:t>
            </a:r>
            <a:endParaRPr lang="ru-RU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Оценка достижений результатов обучения проводится различными видами контроля: текущего контроля успеваемости, промежуточной и итоговой аттестации. Контрольные работы, зачеты, дифференцированные зачеты и курсовые работы проводятся за счет учебного времени, отведенного на изучение модуля, экзамены – в сроки, отведенные на промежуточную или итоговую аттестацию. </a:t>
            </a:r>
            <a:endParaRPr lang="ru-RU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kern="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Производственное обучение осуществляется в медицинских организациях под руководством наставника на рабочих местах, предоставляемых работодателями на договорной основе и направлена на формирование профессиональных компетенций.</a:t>
            </a:r>
            <a:r>
              <a:rPr lang="ru-RU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kern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227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638300" y="626570"/>
            <a:ext cx="10239375" cy="5666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Учебная практика (симуляции)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осуществляются в кабинетах специальных дисциплин 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симуляционных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кабинетах (центрах) под руководством преподавателя специальных дисциплин.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Итоговая аттестация является оценкой профессиональной подготовленности выпускников программ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и состоит из: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0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оценки знаний;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2) оценки навыков.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Итоговая аттестация проводится в сроки, согласованные с организациями, аккредитованным уполномоченным органом в области здравоохранения по оценке знаний и навыков обучающихся.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0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Положительные результаты итоговой аттестации (государственного экзамена), итогового контроля выпускников образовательных программ в области здравоохранения дают право на получение документа об образовании и сертификата специалиста в области здравоохранения.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091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33525" y="1019175"/>
            <a:ext cx="10039350" cy="4927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Продолжительность производственного обучения определяется в неделях исходя из нормативного времени работы обучающегося в течение недели, равного 36 часам (6 часов в день при шестидневной рабочей неделе).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Основным критерием завершенности обучения по образовательным программам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является освоение обучающимся всех кредитов за весь период обучения, включая все виды учебной деятельности обучающихся.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0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кредитов и необходимый объем образовательной программы </a:t>
            </a:r>
            <a:r>
              <a:rPr lang="ru-RU" sz="2000" dirty="0" err="1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sz="20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студентам, поступившим на базе технического и профессионального, </a:t>
            </a:r>
            <a:r>
              <a:rPr lang="ru-RU" sz="2000" dirty="0" err="1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sz="20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или высшего образования для обучения по сокращенным образовательным программам с ускоренным сроком обучения, определяется организацией </a:t>
            </a:r>
            <a:r>
              <a:rPr lang="ru-RU" sz="2000" dirty="0" err="1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sz="20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самостоятельно с учетом соответствия профиля предыдущего уровня образования и достигнутых результатов обучения.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392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38275" y="762667"/>
            <a:ext cx="10286999" cy="553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Глава 3 утверждает  требования к максимальному объему учебной нагрузки обучающихся</a:t>
            </a:r>
            <a:endParaRPr lang="ru-RU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Максимальный объем учебной нагрузки обучающихся составляет не более 54 часов в неделю, включая обязательную учебную нагрузку при очной форме обучения – не менее 36 часов в неделю, а также факультативные занятия и консультации.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0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Объем учебного времени на обязательное обучение составляет 60 кредитов и (или) 1440 часов на учебный год. Для оказания помощи и развития индивидуальных способностей обучающихся предусмотрены консультации и факультативные занятия.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Объем учебной нагрузки обучающегося измеряется в кредитах и (или) часах по результатам обучения, осваиваемых им по каждому модулю или другим видам учебной работы</a:t>
            </a:r>
            <a:r>
              <a:rPr lang="ru-RU" sz="20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 кредит равен 24 академическим часам, 1 академический час равен 45 минутам.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Объем учебного времени обязательных учебных занятий составляет для вечерней формы обучения 70 % от соответствующего объема учебного времени, предусмотренного для очной формы обучения.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015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1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07735" y="146932"/>
            <a:ext cx="11258549" cy="6711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Глава 4 регулирует требования к уровню подготовки </a:t>
            </a:r>
            <a:r>
              <a:rPr lang="ru-RU" b="1" dirty="0" smtClean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обучающихся</a:t>
            </a:r>
          </a:p>
          <a:p>
            <a:pPr algn="just">
              <a:lnSpc>
                <a:spcPct val="115000"/>
              </a:lnSpc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Требования к уровню подготовки обучающихся определяются совокупностью общих требований к объему учебной нагрузки (количеству кредитов) и компетентности выпускника.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Требования к уровню подготовки обучающихся определяются дескрипторами национальной рамки квалификаций, отраслевых рамок квалификаций, профессиональных стандартов и отражают освоенные компетенции, выраженные в достигнутых результатах обучения.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Дескрипторы отражают результаты обучения, характеризующие способности обучающихся: вести самостоятельное управление и контроль процессами трудовой и учебной деятельности в рамках стратегии, политики и целей организации, обсуждение проблемы, аргументирование выводов и грамотное оперирование информацией, применять широкий диапазон теоретических и практических знаний в профессиональной области, выполнять самостоятельный поиск информации, необходимый для решения профессиональных задач, решать практические задачи, предполагающие многообразие способов решения и их выбор, применять творческий подход (или умения и навыки самостоятельно разрабатывать и выдвигать различные, в том числе альтернативные варианты решения профессиональных проблем), вести текущий и итоговый контроль, выполнять оценку и коррекцию деятельности.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Базовые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компетенции направлены на развитие социально-гуманитарного мировоззрения в контексте формирования национального сознания и духовной модернизации, социальной ответственности, организации работы, взаимоотношений с другими людьми на рабочем месте, а также ответственности за окружающую среду.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Профессиональные компетенции определяются на основе профессиональных стандартов (при наличии) или функционального анализа рынка труда, с учетом требований работодателей и социального запроса общества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197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33575" y="1019175"/>
            <a:ext cx="9620250" cy="3418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отражены  требования к срокам обучения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8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Сроки обучения образовательных программ определяются в зависимости от уровня образования: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1) на базе общего среднего образования 216 кредитов;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2) на базе технического и профессионального образования с квалификацией специалиста среднего звена 96 кредитов. 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2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9225" y="2085974"/>
            <a:ext cx="10639425" cy="312420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2060"/>
                </a:solidFill>
              </a:rPr>
              <a:t>В соответствии  с Приказом Министра образования и науки Республики Казахстан от 6 апреля 2020 года № 130 </a:t>
            </a:r>
            <a:r>
              <a:rPr lang="ru-RU" sz="3200" dirty="0"/>
              <a:t>«Об утверждении Перечня документов, обязательных для ведения педагогами организаций дошкольного воспитания и обучения, среднего, специального, дополнительного, технического и профессионального, </a:t>
            </a:r>
            <a:r>
              <a:rPr lang="ru-RU" sz="3200" dirty="0" err="1"/>
              <a:t>послесреднего</a:t>
            </a:r>
            <a:r>
              <a:rPr lang="ru-RU" sz="3200" dirty="0"/>
              <a:t> образования, и их формы» (Зарегистрирован в Министерстве юстиции Республики Казахстан 6 апреля 2020 года № 20317) (с изм. 08.08.2023) одним </a:t>
            </a:r>
            <a:r>
              <a:rPr lang="ru-RU" sz="3200" dirty="0" smtClean="0"/>
              <a:t>из </a:t>
            </a:r>
            <a:r>
              <a:rPr lang="ru-RU" sz="3200" dirty="0"/>
              <a:t>обязательных документов в организациях образования системы </a:t>
            </a:r>
            <a:r>
              <a:rPr lang="ru-RU" sz="3200" dirty="0" err="1"/>
              <a:t>ТиПО</a:t>
            </a:r>
            <a:r>
              <a:rPr lang="ru-RU" sz="3200" dirty="0"/>
              <a:t> является </a:t>
            </a:r>
            <a:endParaRPr lang="ru-RU" sz="3200" dirty="0" smtClean="0"/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Журнал </a:t>
            </a:r>
            <a:r>
              <a:rPr lang="ru-RU" sz="3200" b="1" dirty="0">
                <a:solidFill>
                  <a:srgbClr val="002060"/>
                </a:solidFill>
              </a:rPr>
              <a:t>учета производственного обучения. </a:t>
            </a:r>
          </a:p>
          <a:p>
            <a:pPr marL="0" indent="0">
              <a:buNone/>
            </a:pPr>
            <a:endParaRPr lang="ru-RU" sz="3200" dirty="0"/>
          </a:p>
        </p:txBody>
      </p:sp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846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905000" y="0"/>
            <a:ext cx="92773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Закон  </a:t>
            </a:r>
            <a:r>
              <a:rPr lang="ru-RU" b="1" dirty="0"/>
              <a:t>«Об образовании» (Закон Республики Казахстан от 27 июля 2007 года № 319-III.)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58293" y="760601"/>
            <a:ext cx="997650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Глава 1. ОБЩИЕ ПОЛОЖЕНИЯ</a:t>
            </a:r>
          </a:p>
          <a:p>
            <a:r>
              <a:rPr lang="ru-RU" b="1" dirty="0">
                <a:solidFill>
                  <a:srgbClr val="002060"/>
                </a:solidFill>
              </a:rPr>
              <a:t>Статья 1. </a:t>
            </a:r>
            <a:r>
              <a:rPr lang="ru-RU" dirty="0"/>
              <a:t>Основные понятия, используемые в Законе  «Об образовании» (Закон Республики Казахстан от 27 июля 2007 года № 319-III.),     Подпункт  30-1) определяет </a:t>
            </a:r>
            <a:r>
              <a:rPr lang="ru-RU" dirty="0">
                <a:solidFill>
                  <a:srgbClr val="FF0000"/>
                </a:solidFill>
              </a:rPr>
              <a:t>профессиональная практика </a:t>
            </a:r>
            <a:r>
              <a:rPr lang="ru-RU" dirty="0"/>
              <a:t>– вид учебной деятельности, направленной на закрепление теоретических знаний, умений, приобретение и развитие практических навыков и компетенций в процессе выполнения определенных видов работ, связанных с будущей профессиональной деятельностью;</a:t>
            </a:r>
          </a:p>
          <a:p>
            <a:r>
              <a:rPr lang="ru-RU" dirty="0"/>
              <a:t>Подпункт 49-6) гласит </a:t>
            </a:r>
            <a:r>
              <a:rPr lang="ru-RU" dirty="0">
                <a:solidFill>
                  <a:srgbClr val="FF0000"/>
                </a:solidFill>
              </a:rPr>
              <a:t>производственное обучение </a:t>
            </a:r>
            <a:r>
              <a:rPr lang="ru-RU" dirty="0"/>
              <a:t>– обучение, направленное на приобретение теоретических знаний, практических умений обучающимися, на базе организаций образования и (или) предприятий (организаций</a:t>
            </a:r>
            <a:r>
              <a:rPr lang="ru-RU" dirty="0" smtClean="0"/>
              <a:t>);</a:t>
            </a:r>
          </a:p>
          <a:p>
            <a:endParaRPr lang="ru-RU" dirty="0"/>
          </a:p>
          <a:p>
            <a:r>
              <a:rPr lang="ru-RU" b="1" dirty="0">
                <a:solidFill>
                  <a:srgbClr val="002060"/>
                </a:solidFill>
              </a:rPr>
              <a:t>Статья 32 </a:t>
            </a:r>
            <a:r>
              <a:rPr lang="ru-RU" dirty="0"/>
              <a:t>Закона - Техническое и профессиональное образование</a:t>
            </a:r>
          </a:p>
          <a:p>
            <a:r>
              <a:rPr lang="ru-RU" dirty="0"/>
              <a:t>       1. Техническое и профессиональное образование осуществляется в училищах, колледжах и высших колледжах на базе основного среднего и (или) общего среднего образования. </a:t>
            </a:r>
          </a:p>
          <a:p>
            <a:r>
              <a:rPr lang="ru-RU" dirty="0"/>
              <a:t>      Учебный процесс в организациях образования, реализующих образовательные программы технического и профессионального образования, включает теоретическое обучение в организациях образования, а также </a:t>
            </a:r>
            <a:r>
              <a:rPr lang="ru-RU" dirty="0">
                <a:solidFill>
                  <a:srgbClr val="FF0000"/>
                </a:solidFill>
              </a:rPr>
              <a:t>производственное обучение и профессиональную практику</a:t>
            </a:r>
            <a:r>
              <a:rPr lang="ru-RU" dirty="0"/>
              <a:t>, выполняемые под руководством мастера производственного обучения, руководителя практики в учебно-производственных мастерских, учебных хозяйствах и на учебных полигонах, под руководством наставника, мастера производственного обучения, руководителя практики – на базе предприятий (организаций).</a:t>
            </a:r>
          </a:p>
        </p:txBody>
      </p:sp>
    </p:spTree>
    <p:extLst>
      <p:ext uri="{BB962C8B-B14F-4D97-AF65-F5344CB8AC3E}">
        <p14:creationId xmlns:p14="http://schemas.microsoft.com/office/powerpoint/2010/main" val="3604715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85900" y="-44013"/>
            <a:ext cx="10683217" cy="6723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Статья 38 Закона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Профессиональная практика обучающихся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1. Профессиональная практика обучающихся является составной частью образовательных программ подготовки кадров.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dirty="0"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Профессиональная практика проводится на соответствующих предприятиях (в организациях) и направлена на закрепление знаний, полученных в процессе обучения, приобретение практических навыков и освоение передового опыта.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2. Виды, сроки и содержание профессиональной практики определяются рабочими учебными программами и рабочими учебными планами.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3. Для проведения профессиональной практики организации образования на договорной основе определяют предприятия (организации) в качестве баз практики, утверждают согласованные с ними программы и календарные графики прохождения практики.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В договорах определяются обязанности и ответственность организаций образования, предприятий (организаций), являющихся базами практики, и обучающихся.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4. Затраты на профессиональную практику предусматриваются организациями образования и предприятиями (организациями), являющимися базами практики, и определяются заключенными договорами.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5. Договоры с предприятиями (организациями), являющимися базами практики, заключаются на основе типовой формы договора на проведение профессиональной практики обучающихся.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219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028825" y="777865"/>
            <a:ext cx="96393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>
                <a:solidFill>
                  <a:srgbClr val="002060"/>
                </a:solidFill>
              </a:rPr>
              <a:t>Приказ Министра образования и науки Республики Казахстан от 29 января 2016 года № 107 «Об утверждении Правил организации и проведения профессиональной практики и правил определения предприятий (организаций) в качестве баз практики для организаций технического и профессионального, </a:t>
            </a:r>
            <a:r>
              <a:rPr lang="ru-RU" sz="2600" b="1" dirty="0" err="1">
                <a:solidFill>
                  <a:srgbClr val="002060"/>
                </a:solidFill>
              </a:rPr>
              <a:t>послесреднего</a:t>
            </a:r>
            <a:r>
              <a:rPr lang="ru-RU" sz="2600" b="1" dirty="0">
                <a:solidFill>
                  <a:srgbClr val="002060"/>
                </a:solidFill>
              </a:rPr>
              <a:t> образования» (Зарегистрирован в Министерстве юстиции Республики Казахстан 4 марта 2016 года № 13395</a:t>
            </a:r>
            <a:r>
              <a:rPr lang="ru-RU" sz="2600" b="1" dirty="0" smtClean="0">
                <a:solidFill>
                  <a:srgbClr val="002060"/>
                </a:solidFill>
              </a:rPr>
              <a:t>).</a:t>
            </a:r>
          </a:p>
          <a:p>
            <a:endParaRPr lang="ru-RU" sz="2600" dirty="0"/>
          </a:p>
          <a:p>
            <a:r>
              <a:rPr lang="ru-RU" sz="2600" b="1" dirty="0" smtClean="0"/>
              <a:t>Глава </a:t>
            </a:r>
            <a:r>
              <a:rPr lang="ru-RU" sz="2600" b="1" dirty="0"/>
              <a:t>2. </a:t>
            </a:r>
            <a:r>
              <a:rPr lang="ru-RU" sz="2600" dirty="0"/>
              <a:t>Порядок организации и проведения профессиональной практики, </a:t>
            </a:r>
            <a:r>
              <a:rPr lang="ru-RU" sz="2600" b="1" dirty="0"/>
              <a:t>Пункт 9 </a:t>
            </a:r>
            <a:r>
              <a:rPr lang="ru-RU" sz="2600" dirty="0"/>
              <a:t>- Основными видами профессиональной практики являются </a:t>
            </a:r>
            <a:r>
              <a:rPr lang="ru-RU" sz="2600" dirty="0">
                <a:solidFill>
                  <a:srgbClr val="FF0000"/>
                </a:solidFill>
              </a:rPr>
              <a:t>учебная, производственная и преддипломная (если такая есть).</a:t>
            </a:r>
          </a:p>
        </p:txBody>
      </p:sp>
    </p:spTree>
    <p:extLst>
      <p:ext uri="{BB962C8B-B14F-4D97-AF65-F5344CB8AC3E}">
        <p14:creationId xmlns:p14="http://schemas.microsoft.com/office/powerpoint/2010/main" val="1245193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76375" y="1790090"/>
            <a:ext cx="9782175" cy="3463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окончании учебной практики обучающимся выставляется оценка на основании экзаменационных работ в соответствии с Типовыми правилами проведения текущего контроля успеваемости, промежуточной и итоговой аттестации обучающихся в организациях технического и профессионального,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образования, утвержденными приказом Министра образования и науки Республики Казахстан от 18 марта 2008 года № 125 с изменениями на 2023 г (далее - приказ № 125).</a:t>
            </a:r>
            <a:endParaRPr lang="ru-RU" sz="2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5033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143000" y="355644"/>
            <a:ext cx="11049000" cy="6020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600" dirty="0"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же такое учебная практика, производственная практика и </a:t>
            </a:r>
            <a:r>
              <a:rPr lang="ru-RU" sz="1600" dirty="0" err="1"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професссиональная</a:t>
            </a:r>
            <a:r>
              <a:rPr lang="ru-RU" sz="1600" dirty="0"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практика?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sz="1600" dirty="0"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Учебная практика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сути, это ознакомительная практика, в ходе которой студентов знакомят с рабочим процессом предприятия. Поэтому при написании отчетов, достаточно в деталях описать увиденное и услышанное. Также нужно добавить данные о самой компании, направлениях ее деятельности, описать преимущества и недостатки.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ведении можно указать, что целью учебной практики является закрепление знаний, а в выводах рассказать о том, что на практических заданиях были получены «ценные» сведения о рабочем процессе.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600" dirty="0" smtClean="0"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Производственная </a:t>
            </a:r>
            <a:r>
              <a:rPr lang="ru-RU" sz="1600" dirty="0"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Производственная практика от ознакомительной (учебной) отличается тем, что студент не только наблюдает и слушает лекции, но и принимает непосредственное участие в рабочем процессе. Так, перед ним могут ставить решение определенных задач или поручать выполнение отдельных заданий. Соответственно, все это нужно отразить в дневнике и отчете по практике.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Также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стоит забывать, что производственная практика направлена на то, чтобы научить будущего специалиста самостоятельно анализировать информацию, принимать решения и делать выводы. Поэтому в отчете обязательно должен быть пункт, в котором автор перечислит и кратко опишет свои заключения, даст оценку деятельности предприятия.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600" dirty="0" smtClean="0"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Преддипломная </a:t>
            </a:r>
            <a:r>
              <a:rPr lang="ru-RU" sz="1600" dirty="0"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Преддипломная практика – важный момент обучения. А отчет, написанный студентом, является базой для создания теоретической части дипломного проекта (если таковой есть). Поэтому при выполнении этой работы, нужно быть максимально внимательным. Очень важно, чтобы в отчете присутствовала не только характеристика предприятия и описание рабочих процесс, но и полный анализ деятельности компании, готовые решения по существующим проблемам. Потому что все это пригодится при написании диплома.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6129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207363"/>
            <a:ext cx="10018713" cy="4583837"/>
          </a:xfrm>
        </p:spPr>
        <p:txBody>
          <a:bodyPr>
            <a:normAutofit/>
          </a:bodyPr>
          <a:lstStyle/>
          <a:p>
            <a:pPr algn="ctr"/>
            <a:r>
              <a:rPr lang="ru-RU" sz="5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sz="5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00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95424" y="166718"/>
            <a:ext cx="1069657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Согласно указанному приказу педагог общеобразовательных, специальных дисциплин, мастер производственного обучения:</a:t>
            </a:r>
          </a:p>
          <a:p>
            <a:r>
              <a:rPr lang="ru-RU" sz="2400" dirty="0"/>
              <a:t>      </a:t>
            </a:r>
            <a:endParaRPr lang="ru-RU" sz="2400" dirty="0" smtClean="0"/>
          </a:p>
          <a:p>
            <a:pPr algn="ctr"/>
            <a:r>
              <a:rPr lang="ru-RU" sz="2400" b="1" i="1" u="sng" dirty="0" smtClean="0"/>
              <a:t>Ежедневно</a:t>
            </a:r>
            <a:r>
              <a:rPr lang="ru-RU" sz="2400" i="1" dirty="0" smtClean="0"/>
              <a:t> </a:t>
            </a:r>
            <a:r>
              <a:rPr lang="ru-RU" sz="2400" i="1" dirty="0"/>
              <a:t>согласно расписанию и графику учебного процесса разрабатывает/ведет:</a:t>
            </a:r>
          </a:p>
          <a:p>
            <a:r>
              <a:rPr lang="ru-RU" sz="2400" dirty="0"/>
              <a:t>      1) план учебного занятия;</a:t>
            </a:r>
          </a:p>
          <a:p>
            <a:r>
              <a:rPr lang="ru-RU" sz="2400" dirty="0"/>
              <a:t>      2) журнал учета теоретического обучения, журнал учета индивидуальных занятий, журнал учета производственного обучения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dirty="0"/>
              <a:t>      </a:t>
            </a:r>
            <a:r>
              <a:rPr lang="ru-RU" sz="2400" i="1" dirty="0" smtClean="0"/>
              <a:t>При </a:t>
            </a:r>
            <a:r>
              <a:rPr lang="ru-RU" sz="2400" b="1" i="1" u="sng" dirty="0"/>
              <a:t>проведении промежуточной аттестации </a:t>
            </a:r>
            <a:r>
              <a:rPr lang="ru-RU" sz="2400" i="1" dirty="0"/>
              <a:t>обучающихся заполняет:</a:t>
            </a:r>
          </a:p>
          <a:p>
            <a:r>
              <a:rPr lang="ru-RU" sz="2400" dirty="0"/>
              <a:t>      1) экзаменационную ведомость.</a:t>
            </a:r>
          </a:p>
          <a:p>
            <a:r>
              <a:rPr lang="ru-RU" sz="2400" dirty="0"/>
              <a:t>      </a:t>
            </a:r>
            <a:endParaRPr lang="ru-RU" sz="2400" dirty="0" smtClean="0"/>
          </a:p>
          <a:p>
            <a:r>
              <a:rPr lang="ru-RU" sz="2400" b="1" i="1" u="sng" dirty="0" smtClean="0"/>
              <a:t>Один </a:t>
            </a:r>
            <a:r>
              <a:rPr lang="ru-RU" sz="2400" b="1" i="1" u="sng" dirty="0"/>
              <a:t>раз в год </a:t>
            </a:r>
            <a:r>
              <a:rPr lang="ru-RU" sz="2400" i="1" dirty="0"/>
              <a:t>в начале учебного года разрабатывает:</a:t>
            </a:r>
          </a:p>
          <a:p>
            <a:r>
              <a:rPr lang="ru-RU" sz="2400" dirty="0"/>
              <a:t>      </a:t>
            </a:r>
            <a:r>
              <a:rPr lang="ru-RU" sz="2400" dirty="0" smtClean="0"/>
              <a:t>1) рабочую </a:t>
            </a:r>
            <a:r>
              <a:rPr lang="ru-RU" sz="2400" dirty="0"/>
              <a:t>учебную программу по дисциплине/модулю/производственному обучению и профессиональной практике.</a:t>
            </a:r>
          </a:p>
        </p:txBody>
      </p:sp>
    </p:spTree>
    <p:extLst>
      <p:ext uri="{BB962C8B-B14F-4D97-AF65-F5344CB8AC3E}">
        <p14:creationId xmlns:p14="http://schemas.microsoft.com/office/powerpoint/2010/main" val="1042936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58293" y="100012"/>
            <a:ext cx="9490732" cy="5591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6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ru-RU" sz="6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Однако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организаций образования технического  и профессионального,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послесреднего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образования существует </a:t>
            </a:r>
            <a:r>
              <a:rPr lang="ru-RU" sz="32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ряд </a:t>
            </a:r>
            <a:r>
              <a:rPr lang="ru-RU" sz="32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документов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которые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 в </a:t>
            </a:r>
            <a:r>
              <a:rPr lang="ru-RU" sz="32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обязательном порядке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вести  при организации производственного обучения и профессиональной практики. </a:t>
            </a:r>
            <a:r>
              <a:rPr lang="ru-RU" sz="32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Это:</a:t>
            </a:r>
            <a:endParaRPr lang="ru-RU" sz="32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</a:rPr>
              <a:t>Направление на профессиональную практику</a:t>
            </a:r>
            <a:endParaRPr lang="ru-RU" sz="3200" dirty="0"/>
          </a:p>
          <a:p>
            <a:pPr marL="342900" lvl="0" indent="-342900" algn="just"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</a:rPr>
              <a:t>Дневник-отчет о прохождении профессиональной практики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3680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58293" y="137827"/>
            <a:ext cx="10367032" cy="6720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35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3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Приказу Министра здравоохранения Республики Казахстан от 4 июля 2022 года № ҚР ДСМ-63 (Зарегистрирован в Министерстве юстиции Республики Казахстан 5 июля 2022 года № 28716) «</a:t>
            </a:r>
            <a:r>
              <a:rPr lang="ru-RU" sz="235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утверждении государственных общеобязательных стандартов по уровням образования в области здравоохранения», </a:t>
            </a:r>
            <a:r>
              <a:rPr lang="ru-RU" sz="23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Приложение 1 к приказу Министра здравоохранения Республики Казахстан, Глава 2, «Требования к содержанию технического и профессионального образования», Пункт 2, Подпункт 3), содержание образовательных программ </a:t>
            </a:r>
            <a:r>
              <a:rPr lang="ru-RU" sz="23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ТиПО</a:t>
            </a:r>
            <a:r>
              <a:rPr lang="ru-RU" sz="23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предусматривает изучение:</a:t>
            </a:r>
            <a:endParaRPr lang="ru-RU" sz="23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3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при подготовке квалифицированных кадров:</a:t>
            </a:r>
            <a:endParaRPr lang="ru-RU" sz="23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3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3) прохождение производственного обучения и профессиональной практики;</a:t>
            </a:r>
            <a:endParaRPr lang="ru-RU" sz="23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3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учебных планах по кредитной технологии обучения объем часов обязательного компонента (теоретического обучения, </a:t>
            </a:r>
            <a:r>
              <a:rPr lang="ru-RU" sz="2350" dirty="0"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производственного обучения, профессиональной практики,</a:t>
            </a:r>
            <a:r>
              <a:rPr lang="ru-RU" sz="23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промежуточной и итоговой аттестации) и компонента по выбору определяются организацией образования самостоятельно.</a:t>
            </a:r>
            <a:endParaRPr lang="ru-RU" sz="23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327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52575" y="824337"/>
            <a:ext cx="9744075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Образовательная программа включает: паспорт, рабочий учебный план и рабочие учебные программы.</a:t>
            </a:r>
            <a:endParaRPr lang="ru-RU" sz="4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Рабочий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учебный план разрабатывается на весь период обучения и утверждается руководителем организации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ТиПО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233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76375" y="1330239"/>
            <a:ext cx="10467975" cy="4046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5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Согласно Пункту 7, при разработке образовательных программ организации </a:t>
            </a:r>
            <a:r>
              <a:rPr lang="ru-RU" sz="25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ТиПО</a:t>
            </a:r>
            <a:r>
              <a:rPr lang="ru-RU" sz="25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5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1) самостоятельно определяют объем и содержание дисциплин с сохранением общего количества кредитов и (или) часов отведенное на обязательное обучение; </a:t>
            </a:r>
            <a:endParaRPr lang="ru-RU" sz="2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5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2</a:t>
            </a:r>
            <a:r>
              <a:rPr lang="ru-RU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определяют последовательность, перечень и количество квалификаций в рамках одной специальности; </a:t>
            </a:r>
            <a:endParaRPr lang="ru-RU" sz="2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3) выбирают различные технологии обучения, формы, методы организации и контроля учебного процесса.</a:t>
            </a:r>
            <a:endParaRPr lang="ru-RU" sz="2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76450" y="205211"/>
            <a:ext cx="9867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Министра здравоохранения Республики Казахстан от 4 июля 2022 года № ҚР ДСМ-63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1177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076450" y="205211"/>
            <a:ext cx="9867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Министра здравоохранения Республики Казахстан от 4 июля 2022 года № ҚР ДСМ-63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57325" y="1212146"/>
            <a:ext cx="106013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Пункта 9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последовательность изучения и интеграция учебной дисциплины, распределение учебного времени по каждому из них по курсам и семестрам производится с учетом междисциплинарных связей.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При формировании наименования и содержания учебной дисциплины обеспечивается преемственность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перезачет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результатов обучения и кредитов на следующем уровне образования по родственным квалификациям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Пункту 12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образовательные программы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наряду с теоретическим обучением предусматривают прохождение производственного обучения и профессиональной практики.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Профессиональная практика подразделяется на учебную, производственную и преддипломную. Сроки проведения и содержание производственного обучения и профессиональной практики определяются планом учебного процесса и рабочими учебными программами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Образовательные программы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использованием дуального обучения предусматривают теоретическое обучение в организациях образования и не менее 60 % производственного обучения и профессиональной практики на базе предприятия (организации).</a:t>
            </a:r>
          </a:p>
        </p:txBody>
      </p:sp>
    </p:spTree>
    <p:extLst>
      <p:ext uri="{BB962C8B-B14F-4D97-AF65-F5344CB8AC3E}">
        <p14:creationId xmlns:p14="http://schemas.microsoft.com/office/powerpoint/2010/main" val="4063881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kmed.kz/images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0"/>
            <a:ext cx="102486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63043" y="871746"/>
            <a:ext cx="10357507" cy="598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Пункту 13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оценка достижений результатов обучения проводится различными видами контроля: </a:t>
            </a:r>
            <a:r>
              <a:rPr lang="ru-RU" sz="1600" dirty="0"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текущего контроля успеваемости, промежуточной и итоговой аттестации.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Контрольные работы, зачеты и дифференцированные зачеты проводятся за счет учебного времени, отведенного на изучение дисциплины и (или) модуля, экзамены - в сроки, отведенные на промежуточную и (или) итоговую аттестацию.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Организации образования самостоятельны в выборе форм, порядка и периодичности осуществления текущего контроля успеваемости и проведения промежуточной аттестации обучающихся.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По завершению образовательной программы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ТиПО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проводится итоговая аттестация.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Объем учебного времени на ее проведение составляет не более 2 недель.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Итоговая аттестация является оценкой профессиональной подготовленности выпускников программ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ТиПО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состоит из: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1) оценки знаний;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1600" dirty="0"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оценки навыков.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Итоговая аттестация проводится в сроки, согласованные с организациями, аккредитованным уполномоченным органом в области здравоохранения по оценке знаний и навыков обучающихся.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     </a:t>
            </a:r>
            <a:r>
              <a:rPr lang="ru-RU" sz="1600" dirty="0"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Положительные результаты итоговой аттестации (государственного экзамена), итогового контроля выпускников образовательных программ в области здравоохранения дают право на получение документа 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76450" y="205211"/>
            <a:ext cx="9867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Министра здравоохранения Республики Казахстан от 4 июля 2022 года № ҚР ДСМ-63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7252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173</TotalTime>
  <Words>2927</Words>
  <Application>Microsoft Office PowerPoint</Application>
  <PresentationFormat>Произвольный</PresentationFormat>
  <Paragraphs>230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Параллакс</vt:lpstr>
      <vt:lpstr>Тема Office</vt:lpstr>
      <vt:lpstr>КГП на ПХВ «Усть-Каменогорский высший медицинский колледж»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КГП на ПХВ «Усть-Каменогорский высший медицинский колледж»</dc:title>
  <dc:creator>User</dc:creator>
  <cp:lastModifiedBy>WIN-0105</cp:lastModifiedBy>
  <cp:revision>18</cp:revision>
  <dcterms:created xsi:type="dcterms:W3CDTF">2024-02-26T15:26:11Z</dcterms:created>
  <dcterms:modified xsi:type="dcterms:W3CDTF">2024-02-29T05:34:23Z</dcterms:modified>
</cp:coreProperties>
</file>